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9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90" r:id="rId14"/>
    <p:sldId id="285" r:id="rId15"/>
    <p:sldId id="286" r:id="rId16"/>
    <p:sldId id="289" r:id="rId17"/>
    <p:sldId id="287" r:id="rId18"/>
    <p:sldId id="28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8" d="100"/>
          <a:sy n="78" d="100"/>
        </p:scale>
        <p:origin x="1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3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6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9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4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2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80" y="3240875"/>
            <a:ext cx="10033347" cy="1343652"/>
          </a:xfrm>
        </p:spPr>
        <p:txBody>
          <a:bodyPr>
            <a:normAutofit/>
          </a:bodyPr>
          <a:lstStyle/>
          <a:p>
            <a:r>
              <a:rPr lang="hr-HR" sz="6000" b="1" dirty="0"/>
              <a:t>PROGRAMSKE SMJERNICE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287" y="3019326"/>
            <a:ext cx="7197726" cy="5978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2400" b="1" kern="1400" spc="-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SAVEZ HRVATSKIH DRUŠTAVA PRIJATELJSTVA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DEFF2-4980-4903-96F4-71D9559B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674" y="500223"/>
            <a:ext cx="2238798" cy="22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35FE-68D0-4C75-A758-AAA5EA5C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D551-7DFE-472F-B372-704F4478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2442575"/>
            <a:ext cx="11160690" cy="44154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Savez hrvatskih društava prijateljstva, kao civilna udruga s plemenitom misijom, postavlja pred sebe niz ciljeva koji se tiču promicanja mirotvorstva, demokratske političke kulture, međunarodnog razumijevanja i suradnje te razvoj i unaprjeđivanje bilateralnih i multilateralnih odnosa između hrvatskog naroda i prijateljskih naroda u svijetu, u skladu s Ustavom Republike Hrvatske te pozitivnim načelima konvencijskog i međunarodnog prava; unaprjeđenje i jačanje svestrane suradnje na gospodarskom, znanstvenom i kulturnom području te drugim područjima društvenog djelovanja od zajedničkog interesa; proučavanje, razumijevanje i promicanje povijesnih, kulturnih i političkih veza; poticanje znanstvenih, kulturnih, humanitarnih, turističkih, gospodarskih i drugih općekorisnih projekata;</a:t>
            </a:r>
            <a:r>
              <a:rPr lang="hr-HR" sz="2400" b="1" dirty="0"/>
              <a:t>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41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4BA8-6E0F-4D98-AFBB-1EBC517A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81BA-A647-4EE9-BB12-89CCE527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2242159"/>
            <a:ext cx="10458188" cy="4521895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hr-HR" b="1" dirty="0">
                <a:solidFill>
                  <a:srgbClr val="FF0000"/>
                </a:solidFill>
              </a:rPr>
              <a:t>Promocija međunarodne suradnj</a:t>
            </a:r>
            <a:r>
              <a:rPr lang="hr-HR" b="1" dirty="0"/>
              <a:t>e</a:t>
            </a:r>
          </a:p>
          <a:p>
            <a:pPr lvl="0"/>
            <a:r>
              <a:rPr lang="hr-HR" sz="1900" b="1" dirty="0"/>
              <a:t>Jačanje veza s drugim državama:</a:t>
            </a:r>
            <a:r>
              <a:rPr lang="hr-HR" sz="1900" dirty="0"/>
              <a:t> Organiziranjem kulturnih razmjena, posjeta delegacija, studentskih razmjena i drugih aktivnosti koje doprinose boljem međusobnom upoznavanju i razumijevanju. </a:t>
            </a:r>
            <a:endParaRPr lang="en-GB" sz="1900" dirty="0"/>
          </a:p>
          <a:p>
            <a:pPr lvl="0"/>
            <a:r>
              <a:rPr lang="hr-HR" sz="1900" b="1" dirty="0"/>
              <a:t>Podrška međunarodnim projektima:</a:t>
            </a:r>
            <a:r>
              <a:rPr lang="hr-HR" sz="1900" dirty="0"/>
              <a:t> Sudjelovanje u međunarodnim projektima koji se bave različitim temama, od kulture i obrazovanja do zaštite okoliša i razvoja. </a:t>
            </a:r>
            <a:endParaRPr lang="en-GB" sz="1900" dirty="0"/>
          </a:p>
          <a:p>
            <a:pPr lvl="0"/>
            <a:r>
              <a:rPr lang="hr-HR" sz="1900" b="1" dirty="0"/>
              <a:t>Organizacija kulturnih manifestacija:</a:t>
            </a:r>
            <a:r>
              <a:rPr lang="hr-HR" sz="1900" dirty="0"/>
              <a:t> Koncerti, izložbe, filmske projekcije, književne večeri i drugi događaji koji predstavljaju kulturnu baštinu različitih zemalja.</a:t>
            </a:r>
            <a:endParaRPr lang="en-GB" sz="1900" dirty="0"/>
          </a:p>
          <a:p>
            <a:pPr lvl="0"/>
            <a:r>
              <a:rPr lang="hr-HR" sz="1900" b="1" dirty="0"/>
              <a:t>Razmjena umjetnika i kulturnih djelatnika:</a:t>
            </a:r>
            <a:r>
              <a:rPr lang="hr-HR" sz="1900" dirty="0"/>
              <a:t> Omogućavanje umjetnicima i kulturnim djelatnicima da sudjeluju u programima razmjene i predstavljaju svoju zemlju u inozemstvu.</a:t>
            </a:r>
            <a:endParaRPr lang="en-GB" sz="1900" dirty="0"/>
          </a:p>
          <a:p>
            <a:pPr lvl="0"/>
            <a:r>
              <a:rPr lang="hr-HR" sz="1900" b="1" dirty="0"/>
              <a:t>Podrška kulturnim projektima:</a:t>
            </a:r>
            <a:r>
              <a:rPr lang="hr-HR" sz="1900" dirty="0"/>
              <a:t> Financijska i logistička podrška projektima koji promoviraju kulturnu raznolikost i međukulturalni dijalog. - znanstveno-istraživačkih, humanitarnih, sportskih te književnih, publicističkih, likovnih, glazbenih, filmskih i drugih kulturnih programa i događanja (tribina, predavanja, seminara, predstavljanja, izložbi, koncerata, smotri, festivala, sportskih susreta i slično); </a:t>
            </a:r>
            <a:endParaRPr lang="en-GB" sz="1900" dirty="0"/>
          </a:p>
          <a:p>
            <a:pPr lvl="0"/>
            <a:r>
              <a:rPr lang="hr-HR" sz="1900" dirty="0"/>
              <a:t>Prigodno </a:t>
            </a:r>
            <a:r>
              <a:rPr lang="hr-HR" sz="1900" b="1" dirty="0"/>
              <a:t>obilježavanje značajnih obljetnica i datuma</a:t>
            </a:r>
            <a:r>
              <a:rPr lang="hr-HR" sz="1900" dirty="0"/>
              <a:t> iz povijesti Hrvatske i prijateljskih država i naroda članica Saveza;</a:t>
            </a:r>
            <a:endParaRPr lang="en-GB" sz="1900" dirty="0"/>
          </a:p>
          <a:p>
            <a:pPr lvl="0"/>
            <a:r>
              <a:rPr lang="hr-HR" sz="1900" b="1" dirty="0"/>
              <a:t>Organiziranje susreta</a:t>
            </a:r>
            <a:r>
              <a:rPr lang="hr-HR" sz="1900" dirty="0"/>
              <a:t>, sastanaka, savjetovanja i drugih oblika suradnje </a:t>
            </a:r>
            <a:r>
              <a:rPr lang="hr-HR" sz="1900" b="1" dirty="0"/>
              <a:t>gospodarstvenika iz Hrvatske i svijeta</a:t>
            </a:r>
            <a:r>
              <a:rPr lang="hr-HR" sz="1900" dirty="0"/>
              <a:t> (prvenstveno članica Saveza ) te neprofitno posredovanje između zainteresiranih pravnih i fizičkih osoba u svrhu jačanja suradnje na područjima od zajedničkog gospodarskog interesa; </a:t>
            </a:r>
            <a:endParaRPr lang="en-GB" sz="1900" dirty="0"/>
          </a:p>
          <a:p>
            <a:pPr lvl="0"/>
            <a:r>
              <a:rPr lang="hr-HR" sz="1900" b="1" dirty="0"/>
              <a:t>Organiziranje programa druženja</a:t>
            </a:r>
            <a:r>
              <a:rPr lang="hr-HR" sz="1900" dirty="0"/>
              <a:t>, upoznavanja i putovanja za članove Saveza i članove njihovih obitelji;</a:t>
            </a:r>
            <a:endParaRPr lang="en-GB" sz="1900" dirty="0"/>
          </a:p>
          <a:p>
            <a:r>
              <a:rPr lang="hr-HR" sz="1900" b="1" dirty="0"/>
              <a:t> Sudjelovanje u međunarodnim projektima:</a:t>
            </a:r>
            <a:r>
              <a:rPr lang="hr-HR" sz="1900" dirty="0"/>
              <a:t> Aktivno sudjelovanje u međunarodnim projektima koji se financiraju iz fondova Europske unije i drugih izvora</a:t>
            </a:r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21B2F-92D2-4F3D-A602-96663E94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380D-0C36-42ED-9504-E4AFB74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3C111-7ACA-4779-B9D8-B62D8095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2603500"/>
            <a:ext cx="9665846" cy="4254500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2. Razvoj civilnog društva</a:t>
            </a:r>
            <a:endParaRPr lang="en-GB" sz="2400" dirty="0">
              <a:solidFill>
                <a:srgbClr val="FF0000"/>
              </a:solidFill>
            </a:endParaRPr>
          </a:p>
          <a:p>
            <a:pPr lvl="0"/>
            <a:r>
              <a:rPr lang="hr-HR" sz="2400" b="1" dirty="0"/>
              <a:t>Poticanje aktivnog građanskog sudjelovanja:</a:t>
            </a:r>
            <a:r>
              <a:rPr lang="hr-HR" sz="2400" dirty="0"/>
              <a:t> Uključivanje građana u različite aktivnosti, od volontiranja do sudjelovanja u donošenju odluka.</a:t>
            </a:r>
            <a:endParaRPr lang="en-GB" sz="2400" dirty="0"/>
          </a:p>
          <a:p>
            <a:pPr lvl="0"/>
            <a:r>
              <a:rPr lang="hr-HR" sz="2400" b="1" dirty="0"/>
              <a:t>Jačanje kapaciteta civilnih organizacija:</a:t>
            </a:r>
            <a:r>
              <a:rPr lang="hr-HR" sz="2400" dirty="0"/>
              <a:t> Pružanje podrške drugim civilnim organizacijama u razvoju njihovih programa i projekata.</a:t>
            </a:r>
            <a:endParaRPr lang="en-GB" sz="2400" dirty="0"/>
          </a:p>
          <a:p>
            <a:pPr lvl="0"/>
            <a:r>
              <a:rPr lang="hr-HR" sz="2400" b="1" dirty="0"/>
              <a:t>Promocija vrijednosti tolerancije, dijaloga i suživota:</a:t>
            </a:r>
            <a:r>
              <a:rPr lang="hr-HR" sz="2400" dirty="0"/>
              <a:t> Organiziranje edukativnih programa i radionica usmjerenih na razvijanje ovih vrijednosti.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21D4-49AE-44A6-95A3-19E0C442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CE2F-89AA-4C35-84AA-77D347F9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EC9B-EB80-4E1A-9506-90BD7ACD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2603499"/>
            <a:ext cx="9553112" cy="4072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3. Promocija Hrvatske u svijetu</a:t>
            </a:r>
            <a:endParaRPr lang="en-GB" sz="2400" dirty="0">
              <a:solidFill>
                <a:srgbClr val="FF0000"/>
              </a:solidFill>
            </a:endParaRPr>
          </a:p>
          <a:p>
            <a:pPr lvl="0"/>
            <a:r>
              <a:rPr lang="hr-HR" b="1" dirty="0"/>
              <a:t>Stvaranje pozitivne slike Hrvatske:</a:t>
            </a:r>
            <a:r>
              <a:rPr lang="hr-HR" dirty="0"/>
              <a:t> Predstavljanje Hrvatske kao otvorene i gostoljubive zemlje s bogatom kulturnom baštinom.</a:t>
            </a:r>
            <a:endParaRPr lang="en-GB" dirty="0"/>
          </a:p>
          <a:p>
            <a:pPr lvl="0"/>
            <a:r>
              <a:rPr lang="hr-HR" b="1" dirty="0"/>
              <a:t>Promocija hrvatske kulture i umjetnosti:</a:t>
            </a:r>
            <a:r>
              <a:rPr lang="hr-HR" dirty="0"/>
              <a:t> Organiziranje kulturnih manifestacija i izložbi hrvatskih umjetnika u inozemstvu.</a:t>
            </a:r>
            <a:endParaRPr lang="en-GB" dirty="0"/>
          </a:p>
          <a:p>
            <a:pPr lvl="0"/>
            <a:r>
              <a:rPr lang="hr-HR" b="1" dirty="0"/>
              <a:t>Podrška hrvatskoj dijaspori:</a:t>
            </a:r>
            <a:r>
              <a:rPr lang="hr-HR" dirty="0"/>
              <a:t> Održavanje veza s hrvatskom dijasporom i poticanje njezina uključivanja u život hrvatske zajednice. </a:t>
            </a:r>
            <a:endParaRPr lang="en-GB" dirty="0"/>
          </a:p>
          <a:p>
            <a:pPr lvl="0"/>
            <a:r>
              <a:rPr lang="hr-HR" b="1" dirty="0"/>
              <a:t>organiziranje i poticanje etnoloških i folklornih programa i događanja</a:t>
            </a:r>
            <a:r>
              <a:rPr lang="hr-HR" dirty="0"/>
              <a:t> u svrhu predstavljanja tradicije i kulturne baštine hrvatskog naroda u svijetu i prijateljskih naroda članova Savez u Hrvatskoj;</a:t>
            </a:r>
            <a:endParaRPr lang="en-GB" dirty="0"/>
          </a:p>
          <a:p>
            <a:pPr lvl="0"/>
            <a:r>
              <a:rPr lang="hr-HR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81B4C-A9E7-453F-8FB8-E647C488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6459-496F-46B6-91C9-A2FDD74C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EA19-17FE-4DD5-8BC1-9529E422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2603499"/>
            <a:ext cx="9728477" cy="4373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4. Obrazovanje i informiranje</a:t>
            </a:r>
            <a:endParaRPr lang="en-GB" sz="2400" dirty="0">
              <a:solidFill>
                <a:srgbClr val="FF0000"/>
              </a:solidFill>
            </a:endParaRPr>
          </a:p>
          <a:p>
            <a:pPr lvl="0"/>
            <a:r>
              <a:rPr lang="hr-HR" sz="2000" b="1" dirty="0"/>
              <a:t>Organiziranje edukativnih programa:</a:t>
            </a:r>
            <a:r>
              <a:rPr lang="hr-HR" sz="2000" dirty="0"/>
              <a:t> Provođenje radionica, seminara i predavanja o temama vezanim za međunarodne odnose, kulturnu raznolikost i toleranciju.</a:t>
            </a:r>
            <a:r>
              <a:rPr lang="hr-HR" sz="2000" b="1" dirty="0"/>
              <a:t> </a:t>
            </a:r>
            <a:endParaRPr lang="en-GB" sz="2000" dirty="0"/>
          </a:p>
          <a:p>
            <a:pPr lvl="0"/>
            <a:r>
              <a:rPr lang="hr-HR" sz="2000" b="1" dirty="0"/>
              <a:t> Suradnja s obrazovnim institucijama:</a:t>
            </a:r>
            <a:r>
              <a:rPr lang="hr-HR" sz="2000" dirty="0"/>
              <a:t> Uspostavljanje suradnje sa školama, fakultetima i drugim obrazovnim institucijama kako bi se promovirala međunarodna suradnja među mladima. </a:t>
            </a:r>
            <a:endParaRPr lang="en-GB" sz="2000" dirty="0"/>
          </a:p>
          <a:p>
            <a:pPr lvl="0"/>
            <a:r>
              <a:rPr lang="hr-HR" sz="2000" b="1" dirty="0"/>
              <a:t>Izdavanje publikacija:</a:t>
            </a:r>
            <a:r>
              <a:rPr lang="hr-HR" sz="2000" dirty="0"/>
              <a:t> Objavljivanje članaka, studija i drugih materijala koji se bave temama iz područja djelovanja Saveza. </a:t>
            </a:r>
            <a:endParaRPr lang="en-GB" sz="2000" dirty="0"/>
          </a:p>
          <a:p>
            <a:pPr lvl="0"/>
            <a:r>
              <a:rPr lang="hr-HR" sz="2000" b="1" dirty="0"/>
              <a:t> Promocija:</a:t>
            </a:r>
            <a:r>
              <a:rPr lang="hr-HR" sz="2000" dirty="0"/>
              <a:t> Širenje informacija o radu Saveza putem medija, društvenih mreža i drugih kanala.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CDBFA-1608-4CA4-90A0-9135CCE8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A502-6137-4947-B027-15BFF3FC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CILJEVI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9746-0E95-486E-A261-BEE8E3FE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4" y="2603500"/>
            <a:ext cx="9803633" cy="4254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</a:rPr>
              <a:t>5. Umrežavanje</a:t>
            </a:r>
            <a:endParaRPr lang="en-GB" sz="2600" dirty="0">
              <a:solidFill>
                <a:srgbClr val="FF0000"/>
              </a:solidFill>
            </a:endParaRPr>
          </a:p>
          <a:p>
            <a:r>
              <a:rPr lang="hr-HR" b="1" dirty="0"/>
              <a:t> </a:t>
            </a:r>
            <a:endParaRPr lang="en-GB" dirty="0"/>
          </a:p>
          <a:p>
            <a:pPr lvl="0"/>
            <a:r>
              <a:rPr lang="hr-HR" sz="2000" b="1" dirty="0"/>
              <a:t>Okupljanje članica:</a:t>
            </a:r>
            <a:r>
              <a:rPr lang="hr-HR" sz="2000" dirty="0"/>
              <a:t> Redovito organiziranje sastanaka i konferencija kako bi se ojačala suradnja među članicama Saveza. </a:t>
            </a:r>
            <a:endParaRPr lang="en-GB" sz="2000" dirty="0"/>
          </a:p>
          <a:p>
            <a:pPr lvl="0"/>
            <a:r>
              <a:rPr lang="hr-HR" sz="2000" b="1" dirty="0"/>
              <a:t>Suradnja s drugim civilnim organizacijama:</a:t>
            </a:r>
            <a:r>
              <a:rPr lang="hr-HR" sz="2000" dirty="0"/>
              <a:t> Uspostavljanje partnerstava s drugim civilnim organizacijama kako bi se povećao utjecaj i doseg.</a:t>
            </a:r>
            <a:endParaRPr lang="en-GB" sz="2000" dirty="0"/>
          </a:p>
          <a:p>
            <a:pPr lvl="0"/>
            <a:r>
              <a:rPr lang="hr-HR" sz="2000" b="1" dirty="0"/>
              <a:t>Suradnja s lokalnim zajednicama:</a:t>
            </a:r>
            <a:r>
              <a:rPr lang="hr-HR" sz="2000" dirty="0"/>
              <a:t> Uključivanje u aktivnosti lokalnih zajednica kako bi se doprinijelo razvoju održivih zajednica.</a:t>
            </a:r>
            <a:endParaRPr lang="en-GB" sz="2000" dirty="0"/>
          </a:p>
          <a:p>
            <a:pPr lvl="0"/>
            <a:r>
              <a:rPr lang="hr-HR" sz="2000" b="1" dirty="0"/>
              <a:t>Suradnja sa Hrvatskim saborom i grupama za međuparlamentarnu suradnju</a:t>
            </a:r>
            <a:endParaRPr lang="en-GB" sz="2000" dirty="0"/>
          </a:p>
          <a:p>
            <a:pPr lvl="0"/>
            <a:r>
              <a:rPr lang="hr-HR" sz="2000" b="1" dirty="0"/>
              <a:t>Suradnja sa Vladom RH I Ministarstvima</a:t>
            </a:r>
            <a:r>
              <a:rPr lang="hr-HR" sz="2000" dirty="0"/>
              <a:t> vanjskih poslova, kulture, znanosti i drugim resorima.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94E31-8257-4E1A-892D-563CEB17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hr-HR" dirty="0"/>
              <a:t>Zagreb, siječanj 2025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437" y="5599134"/>
            <a:ext cx="2767687" cy="5135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shdp@shdp.hr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7AE6B-18B9-41BC-8F0C-954DC81B0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772" y="484642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2D65-EAEF-4327-B968-4A8B0607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215025"/>
            <a:ext cx="8761414" cy="1290179"/>
          </a:xfrm>
        </p:spPr>
        <p:txBody>
          <a:bodyPr/>
          <a:lstStyle/>
          <a:p>
            <a:r>
              <a:rPr lang="hr-HR" sz="4800" b="1" dirty="0"/>
              <a:t>MISIJA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E3B5-8790-4E6D-A259-9AB0AD59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960" y="3154645"/>
            <a:ext cx="1055688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Savez hrvatskih društava prijateljstva civilna je udruga koja ima za cilj povezati pojedince i skupine u Hrvatskoj koji su zainteresirani za promicanje međunarodne suradnje i prijateljstva među narodima I državama. 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9FDDA-08F0-4C05-89C0-5B4662EF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00" y="5145296"/>
            <a:ext cx="1712704" cy="17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5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0353-3897-4180-BF2F-D613977E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1" dirty="0">
                <a:solidFill>
                  <a:srgbClr val="EBEBEB"/>
                </a:solidFill>
              </a:rPr>
              <a:t>MISIJA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D2FC-0684-431D-962C-430C7552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42159"/>
            <a:ext cx="10531829" cy="4521895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2400" b="1" dirty="0"/>
              <a:t>Povezivanje ljudi:</a:t>
            </a:r>
            <a:r>
              <a:rPr lang="hr-HR" sz="2400" dirty="0"/>
              <a:t> Udruga okuplja ljude različitih interesa i podrijetla koji dijele zajedničku želju za stvaranjem boljeg svijeta putem međukulturalnog razumijevanja i suradnje.</a:t>
            </a:r>
            <a:endParaRPr lang="en-GB" sz="2400" dirty="0"/>
          </a:p>
          <a:p>
            <a:pPr lvl="0"/>
            <a:r>
              <a:rPr lang="hr-HR" sz="2400" b="1" dirty="0"/>
              <a:t>Promocija međunarodne suradnje:</a:t>
            </a:r>
            <a:r>
              <a:rPr lang="hr-HR" sz="2400" dirty="0"/>
              <a:t> Savez organizira razne aktivnosti koje doprinose jačanju veza između Hrvatske i drugih zemalja, kao što su kulturna i sportska razmjena, edukativni programi i volonterski projekti.</a:t>
            </a:r>
            <a:endParaRPr lang="en-GB" sz="2400" dirty="0"/>
          </a:p>
          <a:p>
            <a:pPr lvl="0"/>
            <a:r>
              <a:rPr lang="hr-HR" sz="2400" b="1" dirty="0"/>
              <a:t>Razvoj civilnog društva:</a:t>
            </a:r>
            <a:r>
              <a:rPr lang="hr-HR" sz="2400" dirty="0"/>
              <a:t> Udruga potiče aktivno građansko sudjelovanje i razvoj civilnog društva u Hrvatskoj.</a:t>
            </a:r>
            <a:endParaRPr lang="en-GB" sz="2400" dirty="0"/>
          </a:p>
          <a:p>
            <a:pPr lvl="0"/>
            <a:r>
              <a:rPr lang="hr-HR" sz="2400" b="1" dirty="0"/>
              <a:t>Građenje mostova razumijevanja:</a:t>
            </a:r>
            <a:r>
              <a:rPr lang="hr-HR" sz="2400" dirty="0"/>
              <a:t> Savez nastoji prevladati predrasude i stereotipe o narodima I državama te stvoriti pozitivnu sliku Hrvatske u svijetu.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C315D-6B0B-48D3-9B06-71D5CF44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DA5C-A67E-4D39-99D1-F1D2012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1" dirty="0">
                <a:solidFill>
                  <a:srgbClr val="EBEBEB"/>
                </a:solidFill>
              </a:rPr>
              <a:t>MISIJA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EA1A-D73F-4726-88F4-BA83B839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2603499"/>
            <a:ext cx="9427852" cy="4160555"/>
          </a:xfrm>
        </p:spPr>
        <p:txBody>
          <a:bodyPr/>
          <a:lstStyle/>
          <a:p>
            <a:pPr marL="0" indent="0">
              <a:buNone/>
            </a:pPr>
            <a:r>
              <a:rPr lang="hr-HR" sz="2400" b="1" i="1" u="sng" dirty="0">
                <a:solidFill>
                  <a:schemeClr val="tx2">
                    <a:lumMod val="50000"/>
                  </a:schemeClr>
                </a:solidFill>
              </a:rPr>
              <a:t>Kako Savez ostvaruje svoju misiju?</a:t>
            </a:r>
          </a:p>
          <a:p>
            <a:pPr marL="0" indent="0">
              <a:buNone/>
            </a:pPr>
            <a:endParaRPr lang="en-GB" sz="2400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hr-HR" sz="2000" b="1" dirty="0"/>
              <a:t>Organiziranjem kulturnih događanja:</a:t>
            </a:r>
            <a:r>
              <a:rPr lang="hr-HR" sz="2000" dirty="0"/>
              <a:t> Koncerti, izložbe, filmske projekcije, književne večeri i drugi kulturni događaji omogućuju ljudima da se upoznaju s različitim kulturama.</a:t>
            </a:r>
            <a:endParaRPr lang="en-GB" sz="2000" dirty="0"/>
          </a:p>
          <a:p>
            <a:pPr lvl="0"/>
            <a:r>
              <a:rPr lang="hr-HR" sz="2000" b="1" dirty="0"/>
              <a:t>Provođenjem edukativnih programa:</a:t>
            </a:r>
            <a:r>
              <a:rPr lang="hr-HR" sz="2000" dirty="0"/>
              <a:t> Organiziraju se radionice, predavanja i seminari na teme vezane uz međukulturne odnose, volontiranje, međunarodnu suradnju i slično.</a:t>
            </a:r>
            <a:endParaRPr lang="en-GB" sz="2000" dirty="0"/>
          </a:p>
          <a:p>
            <a:pPr lvl="0"/>
            <a:r>
              <a:rPr lang="hr-HR" sz="2000" b="1" dirty="0"/>
              <a:t>Suradnjom s drugim organizacijama:</a:t>
            </a:r>
            <a:r>
              <a:rPr lang="hr-HR" sz="2000" dirty="0"/>
              <a:t> Savez surađuje s drugim civilnim udrugama, institucijama i međunarodnim organizacijama kako bi proširio svoj utjecaj.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C1582-F482-44C2-9E9E-CF63029F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844" y="5483783"/>
            <a:ext cx="127417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A31A-1837-4FB7-858F-95AC7608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EBEBEB"/>
                </a:solidFill>
              </a:rPr>
              <a:t>MISIJA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1F8D-7799-431A-A4B5-804EF574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i="1" u="sng" dirty="0"/>
              <a:t>Zašto je važno podržati rad Saveza hrvatskih društava prijateljstva?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hr-HR" sz="2400" dirty="0"/>
              <a:t>U svijetu koji je sve više povezan, međukulturalno razumijevanje i suradnja su važniji nego ikad. Savez hrvatskih društava prijateljstva doprinosi:</a:t>
            </a:r>
            <a:endParaRPr lang="en-GB" sz="2400" dirty="0"/>
          </a:p>
          <a:p>
            <a:pPr lvl="0"/>
            <a:r>
              <a:rPr lang="hr-HR" sz="2400" b="1" dirty="0"/>
              <a:t>Jačanju međunarodnog ugleda Hrvatske</a:t>
            </a:r>
            <a:endParaRPr lang="en-GB" sz="2400" dirty="0"/>
          </a:p>
          <a:p>
            <a:pPr lvl="0"/>
            <a:r>
              <a:rPr lang="hr-HR" sz="2400" b="1" dirty="0"/>
              <a:t>Razvoju tolerantnog i otvorenog društva</a:t>
            </a:r>
            <a:endParaRPr lang="en-GB" sz="2400" dirty="0"/>
          </a:p>
          <a:p>
            <a:pPr lvl="0"/>
            <a:r>
              <a:rPr lang="hr-HR" sz="2400" b="1" dirty="0"/>
              <a:t>Stvaranju boljih uvjeta za život budućih generacija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42AF3-5701-4B33-86C8-3B7670DB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826" y="5577729"/>
            <a:ext cx="127417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3A95-F91C-4ECA-9978-6D7F6AE6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EBEBEB"/>
                </a:solidFill>
              </a:rPr>
              <a:t>MISIJA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87E6-C9BF-4CE9-8EC4-EED21A91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060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i="1" u="sng" dirty="0"/>
              <a:t>Kako možete pomoći?</a:t>
            </a:r>
          </a:p>
          <a:p>
            <a:pPr marL="0" indent="0">
              <a:buNone/>
            </a:pPr>
            <a:endParaRPr lang="en-GB" sz="2400" dirty="0"/>
          </a:p>
          <a:p>
            <a:pPr lvl="0"/>
            <a:r>
              <a:rPr lang="hr-HR" sz="2600" b="1" dirty="0"/>
              <a:t>Pridružite se Savezu:</a:t>
            </a:r>
            <a:r>
              <a:rPr lang="hr-HR" sz="2600" dirty="0"/>
              <a:t> Postanite član i aktivno sudjelujte u radu udruge</a:t>
            </a:r>
            <a:r>
              <a:rPr lang="hr-HR" dirty="0"/>
              <a:t>, n</a:t>
            </a:r>
            <a:r>
              <a:rPr lang="hr-HR" sz="2400" dirty="0"/>
              <a:t>aših podružnica ili pojedinih društava</a:t>
            </a:r>
            <a:endParaRPr lang="en-GB" sz="2400" dirty="0"/>
          </a:p>
          <a:p>
            <a:pPr lvl="0"/>
            <a:r>
              <a:rPr lang="hr-HR" sz="2400" b="1" dirty="0"/>
              <a:t>Podržite naše projekte:</a:t>
            </a:r>
            <a:r>
              <a:rPr lang="hr-HR" sz="2400" dirty="0"/>
              <a:t> Donirajte novac ili materijalna sredstva.</a:t>
            </a:r>
            <a:endParaRPr lang="en-GB" sz="2400" dirty="0"/>
          </a:p>
          <a:p>
            <a:pPr lvl="0"/>
            <a:r>
              <a:rPr lang="hr-HR" sz="2400" b="1" dirty="0"/>
              <a:t>Proširite informaciju o našem radu:</a:t>
            </a:r>
            <a:r>
              <a:rPr lang="hr-HR" sz="2400" dirty="0"/>
              <a:t> Podijelite objave o našim aktivnostima na društvenim mrežama.</a:t>
            </a:r>
            <a:endParaRPr lang="en-GB" sz="2400" dirty="0"/>
          </a:p>
          <a:p>
            <a:pPr lvl="0"/>
            <a:r>
              <a:rPr lang="hr-HR" sz="2400" b="1" dirty="0"/>
              <a:t>Sudjelujte u našim događanjima:</a:t>
            </a:r>
            <a:r>
              <a:rPr lang="hr-HR" sz="2400" dirty="0"/>
              <a:t> Dođite na naše koncerte, izložbe i druge manifestacije.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B1D85-0C46-42BA-9971-F21FC397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0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6D0B-481A-4009-AFA0-05358DA1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7"/>
            <a:ext cx="8761413" cy="1205861"/>
          </a:xfrm>
        </p:spPr>
        <p:txBody>
          <a:bodyPr/>
          <a:lstStyle/>
          <a:p>
            <a:r>
              <a:rPr lang="hr-HR" b="1" dirty="0"/>
              <a:t>VIZIJA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E97-7B4C-44F4-8617-A7588A4A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b="1" dirty="0"/>
              <a:t>Želimo vidjeti Hrvatsku kao aktivnog i uvaženog člana međunarodne zajednice. kao zemlju u kojoj su međunarodna suradnja i prijateljstvo sastavni dio svakodnevnog života. Mreža društava prijateljstva će biti važan pokretač pozitivnih promjena, a hrvatski građani će biti aktivni sudionici u stvaranju boljeg svijeta.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64050-EB5D-4C57-A6F5-2F64B78F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5D87-5D4F-4479-A1E3-64CB1852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7"/>
            <a:ext cx="8761413" cy="1143231"/>
          </a:xfrm>
        </p:spPr>
        <p:txBody>
          <a:bodyPr/>
          <a:lstStyle/>
          <a:p>
            <a:r>
              <a:rPr lang="hr-HR" b="1" dirty="0"/>
              <a:t>VIZIJA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9A0E-F9DC-4DFD-8431-A6E1FCF8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1586"/>
            <a:ext cx="10732245" cy="4254500"/>
          </a:xfrm>
        </p:spPr>
        <p:txBody>
          <a:bodyPr>
            <a:normAutofit lnSpcReduction="10000"/>
          </a:bodyPr>
          <a:lstStyle/>
          <a:p>
            <a:pPr lvl="0"/>
            <a:r>
              <a:rPr lang="hr-HR" b="1" dirty="0"/>
              <a:t>Hrvatska kao globalni promotor mira i suradnje:</a:t>
            </a:r>
            <a:r>
              <a:rPr lang="hr-HR" dirty="0"/>
              <a:t> Savez teži tome da Hrvatska bude prepoznata kao zemlja koja aktivno gradi mostove među kulturama i narodima, te da bude predvodnik u promoviranju dijaloga i međunarodne suradnje.</a:t>
            </a:r>
            <a:endParaRPr lang="en-GB" dirty="0"/>
          </a:p>
          <a:p>
            <a:pPr lvl="0"/>
            <a:r>
              <a:rPr lang="hr-HR" b="1" dirty="0"/>
              <a:t>Mreža društava prijateljstva kao ključni čimbenik razvoja civilnog društva u području međunarodne suradnje:</a:t>
            </a:r>
            <a:r>
              <a:rPr lang="hr-HR" dirty="0"/>
              <a:t> Savez želi da mreža društava prijateljstva postane snažan glas civilnog društva u Hrvatskoj, te da aktivno sudjeluje u oblikovanju vanjske politike zemlje.</a:t>
            </a:r>
            <a:endParaRPr lang="en-GB" dirty="0"/>
          </a:p>
          <a:p>
            <a:pPr lvl="0"/>
            <a:r>
              <a:rPr lang="hr-HR" b="1" dirty="0"/>
              <a:t>Uključivanje mladih u međunarodne aktivnosti:</a:t>
            </a:r>
            <a:r>
              <a:rPr lang="hr-HR" dirty="0"/>
              <a:t> Savez želi poticati mlade ljude da se aktivno uključe u međunarodne projekte i da postanu ambasadori dobre volje Hrvatske u svijetu.</a:t>
            </a:r>
            <a:endParaRPr lang="en-GB" dirty="0"/>
          </a:p>
          <a:p>
            <a:pPr lvl="0"/>
            <a:r>
              <a:rPr lang="hr-HR" b="1" dirty="0"/>
              <a:t>Trajna održivost društava prijateljstva:</a:t>
            </a:r>
            <a:r>
              <a:rPr lang="hr-HR" dirty="0"/>
              <a:t> Savez želi osigurati dugoročnu održivost društava prijateljstva kroz jačanje institucionalnih kapaciteta, razvoj novih projekata i osiguranje financijske stabilnosti.</a:t>
            </a:r>
            <a:endParaRPr lang="en-GB" dirty="0"/>
          </a:p>
          <a:p>
            <a:pPr lvl="0"/>
            <a:r>
              <a:rPr lang="hr-HR" b="1" dirty="0"/>
              <a:t>Hrvatska kao zemlja koja privlači talente i investitore:</a:t>
            </a:r>
            <a:r>
              <a:rPr lang="hr-HR" dirty="0"/>
              <a:t> Savez vjeruje da međunarodna suradnja može doprinijeti privlačenju talenata i investicija u Hrvatsku, te ubrzati njezin ekonomski razvoj.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2BA7-F2EC-4B93-883B-F3A54973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AFBB-34BF-4F95-8D08-BC3A4854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VIZIJA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4F292-F2C0-424E-AE21-B9088AEB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38" y="2603499"/>
            <a:ext cx="9867948" cy="413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/>
              <a:t>U ostvarivanju naše vizije Savez će:</a:t>
            </a:r>
            <a:endParaRPr lang="en-GB" sz="2600" b="1" dirty="0"/>
          </a:p>
          <a:p>
            <a:pPr lvl="0"/>
            <a:r>
              <a:rPr lang="hr-HR" b="1" dirty="0"/>
              <a:t>Jačati suradnju s Vladom i drugim institucijama:</a:t>
            </a:r>
            <a:r>
              <a:rPr lang="hr-HR" dirty="0"/>
              <a:t> Aktivno sudjelovati u oblikovanju vanjske politike i promovirati važnost međunarodne suradnje.</a:t>
            </a:r>
            <a:endParaRPr lang="en-GB" dirty="0"/>
          </a:p>
          <a:p>
            <a:pPr lvl="0"/>
            <a:r>
              <a:rPr lang="hr-HR" b="1" dirty="0"/>
              <a:t>Ostvarivati trajnu suradnju sa veleposlanstvima i predstavništvima drugih  međunarodnih organizacija u Hrvatskoj.</a:t>
            </a:r>
            <a:endParaRPr lang="en-GB" dirty="0"/>
          </a:p>
          <a:p>
            <a:pPr lvl="0"/>
            <a:r>
              <a:rPr lang="hr-HR" b="1" dirty="0"/>
              <a:t>Razvijati nove projekte i programe:</a:t>
            </a:r>
            <a:r>
              <a:rPr lang="hr-HR" dirty="0"/>
              <a:t> Kreirati inovativne projekte koji će privući nove članove i partnere.</a:t>
            </a:r>
            <a:endParaRPr lang="en-GB" dirty="0"/>
          </a:p>
          <a:p>
            <a:pPr lvl="0"/>
            <a:r>
              <a:rPr lang="hr-HR" b="1" dirty="0"/>
              <a:t>Koristiti digitalne alate:</a:t>
            </a:r>
            <a:r>
              <a:rPr lang="hr-HR" dirty="0"/>
              <a:t> Iskoristiti potencijal digitalnih tehnologija za promicanje svojih aktivnosti i povezivanje s ljudima širom svijeta.</a:t>
            </a:r>
            <a:endParaRPr lang="en-GB" dirty="0"/>
          </a:p>
          <a:p>
            <a:pPr lvl="0"/>
            <a:r>
              <a:rPr lang="hr-HR" b="1" dirty="0"/>
              <a:t>Ojačati suradnju s drugim civilnim organizacijama:</a:t>
            </a:r>
            <a:r>
              <a:rPr lang="hr-HR" dirty="0"/>
              <a:t> Graditi mrežu partnera kako bi se povećao utjecaj i doseg.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FFAC0-449F-4881-B4E7-7DBCCA25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709" y="5485634"/>
            <a:ext cx="1278420" cy="1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5B3C4-7FB6-414C-8C24-8862C0E6C9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7C101-46E1-4CAE-AE60-1AB79022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1329</Words>
  <Application>Microsoft Office PowerPoint</Application>
  <PresentationFormat>Widescreen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 Boardroom</vt:lpstr>
      <vt:lpstr>PROGRAMSKE SMJERNICE</vt:lpstr>
      <vt:lpstr>MISIJA </vt:lpstr>
      <vt:lpstr>MISIJA</vt:lpstr>
      <vt:lpstr>MISIJA</vt:lpstr>
      <vt:lpstr>MISIJA</vt:lpstr>
      <vt:lpstr>MISIJA</vt:lpstr>
      <vt:lpstr>VIZIJA </vt:lpstr>
      <vt:lpstr>VIZIJA </vt:lpstr>
      <vt:lpstr>VIZIJA</vt:lpstr>
      <vt:lpstr>CILJEVI</vt:lpstr>
      <vt:lpstr>CILJEVI</vt:lpstr>
      <vt:lpstr>CILJEVI</vt:lpstr>
      <vt:lpstr>CILJEVI</vt:lpstr>
      <vt:lpstr>CILJEVI</vt:lpstr>
      <vt:lpstr>CILJEVI</vt:lpstr>
      <vt:lpstr>Zagreb, siječanj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2025-01-26T16:35:31Z</dcterms:created>
  <dcterms:modified xsi:type="dcterms:W3CDTF">2025-02-08T11:13:37Z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